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ice"/>
      <p:regular r:id="rId16"/>
    </p:embeddedFont>
    <p:embeddedFont>
      <p:font typeface="Alice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80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Electric Vehicle Sales in India – Exploratory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95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deep dive into EV adoption trends across Indian states.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137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Discover key insights into India's rapidly evolving electric vehicle market.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611654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82DA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97347" y="5744289"/>
            <a:ext cx="12858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ora Medium" pitchFamily="34" charset="0"/>
                <a:ea typeface="Lora Medium" pitchFamily="34" charset="-122"/>
                <a:cs typeface="Lora Medium" pitchFamily="34" charset="-120"/>
              </a:rPr>
              <a:t>VR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5594747"/>
            <a:ext cx="189154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Lora Bold" pitchFamily="34" charset="0"/>
                <a:ea typeface="Lora Bold" pitchFamily="34" charset="-122"/>
                <a:cs typeface="Lora Bold" pitchFamily="34" charset="-120"/>
              </a:rPr>
              <a:t>by Venkat G 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7507"/>
            <a:ext cx="6982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Understanding Our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64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analyzed a comprehensive dataset focusing on EV sales across various Indian states.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0374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data, sourced from a government public portal, provides a robust foundation for our analysis.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018359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4245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735592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Government dataset from a public portal.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4018359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0" name="Text 7"/>
          <p:cNvSpPr/>
          <p:nvPr/>
        </p:nvSpPr>
        <p:spPr>
          <a:xfrm>
            <a:off x="4912162" y="4245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File Format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2162" y="473559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data was provided in a CSV file format.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1502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6141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Fields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663225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State/UT, Year, Vehicle Type, EV Category, Sales figures.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7225"/>
            <a:ext cx="7067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 Structure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dataset comprises a significant volume of records, offering a detailed view of the market.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876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was loaded using Pandas for interactive exploration and analysis.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005739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401335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28224" y="415706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Rows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824" y="415706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15,000+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66367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224" y="480738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Columns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5824" y="480738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531399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224" y="545770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Types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545770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Mixed (Categorical + Numerical)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596431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224" y="610802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Null Values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824" y="610802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Minimal, handled during preprocessing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80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353" y="3305770"/>
            <a:ext cx="5196126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Ensuring Data Quality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7353" y="4266962"/>
            <a:ext cx="1317569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Rigorous data cleaning was performed to guarantee accuracy and consistency.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7353" y="4833223"/>
            <a:ext cx="1317569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critical step ensures the reliability of our findings and visualizations.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7353" y="5399484"/>
            <a:ext cx="467558" cy="467558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1402675" y="5470922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Missing Data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402675" y="5920264"/>
            <a:ext cx="57826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Identified and addressed any gaps or invalid entries.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45097" y="5399484"/>
            <a:ext cx="467558" cy="467558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0" name="Text 7"/>
          <p:cNvSpPr/>
          <p:nvPr/>
        </p:nvSpPr>
        <p:spPr>
          <a:xfrm>
            <a:off x="8120420" y="5470922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Duplicate Rows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120420" y="5920264"/>
            <a:ext cx="57826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Removed redundant entries to prevent skewed results.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7353" y="6668453"/>
            <a:ext cx="467558" cy="467558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1402675" y="6739890"/>
            <a:ext cx="2814876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Inconsistent Formatting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402675" y="7189232"/>
            <a:ext cx="57826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Standardized column values for uniformity.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445097" y="6668453"/>
            <a:ext cx="467558" cy="467558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6" name="Text 13"/>
          <p:cNvSpPr/>
          <p:nvPr/>
        </p:nvSpPr>
        <p:spPr>
          <a:xfrm>
            <a:off x="8120420" y="6739890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Type Conversion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8120420" y="7189232"/>
            <a:ext cx="57826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Converted data types to appropriate formats for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344" y="717352"/>
            <a:ext cx="7139107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Exploratory Data Analysis Goals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4344" y="1639491"/>
            <a:ext cx="774811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analysis aimed to uncover key trends and patterns within India's EV market.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84344" y="2182892"/>
            <a:ext cx="774811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These goals guide our deep dive into the dataset.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344" y="2726293"/>
            <a:ext cx="997029" cy="11964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80684" y="2925604"/>
            <a:ext cx="249281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Identify Top States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380684" y="3356729"/>
            <a:ext cx="655177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Pinpoint leading states in EV adoption.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344" y="3922752"/>
            <a:ext cx="997029" cy="11964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80684" y="4122063"/>
            <a:ext cx="249281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Analyze Growth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380684" y="4553188"/>
            <a:ext cx="655177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Examine year-wise sales trends.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344" y="5119211"/>
            <a:ext cx="997029" cy="11964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80684" y="5318522"/>
            <a:ext cx="261389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Compare EV Categories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380684" y="5749647"/>
            <a:ext cx="655177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 sales by vehicle type.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344" y="6315670"/>
            <a:ext cx="997029" cy="11964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80684" y="6514981"/>
            <a:ext cx="277034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Observe Market Patterns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7380684" y="6946106"/>
            <a:ext cx="655177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long-term market shifts.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845" y="374571"/>
            <a:ext cx="3945612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Top States in EV Adoption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6845" y="1072753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Certain states are leading India's transition to electric mobility.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6845" y="1443871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Their success is often driven by proactive policies and high urban demand.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45" y="1814989"/>
            <a:ext cx="13676709" cy="76589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76845" y="9627156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States like Maharashtra, Uttar Pradesh, and Karnataka lead in EV adoption, boosted by strong government incentives and a growing urban consumer base.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845" y="374571"/>
            <a:ext cx="4088249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Year-Wise EV Sales Growth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6845" y="1072753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Indian EV market has witnessed remarkable growth in recent years.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6845" y="1443871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sharp acceleration indicates increasing consumer acceptance and market maturity.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45" y="1814989"/>
            <a:ext cx="13676709" cy="76589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76845" y="9627156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significant increase in sales post-2020 signals rapid market acceleration. This growth is driven by policy support and rising environmental awareness.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845" y="374571"/>
            <a:ext cx="3676293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 Category Breakdown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6845" y="1072753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Different EV categories show varying adoption rates across India.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6845" y="1443871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these patterns is crucial for targeted market strategies.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45" y="1814989"/>
            <a:ext cx="13676709" cy="749224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2851428" y="9337715"/>
            <a:ext cx="136208" cy="136208"/>
          </a:xfrm>
          <a:prstGeom prst="roundRect">
            <a:avLst>
              <a:gd name="adj" fmla="val 13427"/>
            </a:avLst>
          </a:prstGeom>
          <a:solidFill>
            <a:srgbClr val="113C24"/>
          </a:solidFill>
          <a:ln/>
        </p:spPr>
      </p:sp>
      <p:sp>
        <p:nvSpPr>
          <p:cNvPr id="7" name="Text 4"/>
          <p:cNvSpPr/>
          <p:nvPr/>
        </p:nvSpPr>
        <p:spPr>
          <a:xfrm>
            <a:off x="3048595" y="9337715"/>
            <a:ext cx="733068" cy="136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2-Wheelers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5118735" y="9337715"/>
            <a:ext cx="136208" cy="136208"/>
          </a:xfrm>
          <a:prstGeom prst="roundRect">
            <a:avLst>
              <a:gd name="adj" fmla="val 13427"/>
            </a:avLst>
          </a:prstGeom>
          <a:solidFill>
            <a:srgbClr val="237C4A"/>
          </a:solidFill>
          <a:ln/>
        </p:spPr>
      </p:sp>
      <p:sp>
        <p:nvSpPr>
          <p:cNvPr id="9" name="Text 6"/>
          <p:cNvSpPr/>
          <p:nvPr/>
        </p:nvSpPr>
        <p:spPr>
          <a:xfrm>
            <a:off x="5315903" y="9337715"/>
            <a:ext cx="738307" cy="136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3-Wheelers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8577024" y="9337715"/>
            <a:ext cx="136208" cy="136208"/>
          </a:xfrm>
          <a:prstGeom prst="roundRect">
            <a:avLst>
              <a:gd name="adj" fmla="val 13427"/>
            </a:avLst>
          </a:prstGeom>
          <a:solidFill>
            <a:srgbClr val="36BD71"/>
          </a:solidFill>
          <a:ln/>
        </p:spPr>
      </p:sp>
      <p:sp>
        <p:nvSpPr>
          <p:cNvPr id="11" name="Text 8"/>
          <p:cNvSpPr/>
          <p:nvPr/>
        </p:nvSpPr>
        <p:spPr>
          <a:xfrm>
            <a:off x="8774192" y="9337715"/>
            <a:ext cx="736283" cy="136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4-Wheelers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10848618" y="9337715"/>
            <a:ext cx="136208" cy="136208"/>
          </a:xfrm>
          <a:prstGeom prst="roundRect">
            <a:avLst>
              <a:gd name="adj" fmla="val 13427"/>
            </a:avLst>
          </a:prstGeom>
          <a:solidFill>
            <a:srgbClr val="6FD69D"/>
          </a:solidFill>
          <a:ln/>
        </p:spPr>
      </p:sp>
      <p:sp>
        <p:nvSpPr>
          <p:cNvPr id="13" name="Text 10"/>
          <p:cNvSpPr/>
          <p:nvPr/>
        </p:nvSpPr>
        <p:spPr>
          <a:xfrm>
            <a:off x="11045785" y="9337715"/>
            <a:ext cx="365046" cy="136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Buses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76845" y="9627156"/>
            <a:ext cx="13676709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Two-wheelers represent the most common EV category, while buses account for the least. Usage patterns vary significantly by region and specific purpose.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337"/>
            <a:ext cx="7111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Insights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3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analysis reveals a promising trajectory for EV adoption in India.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1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Continued growth depends on strategic support and infrastructure development.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698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6" name="Text 4"/>
          <p:cNvSpPr/>
          <p:nvPr/>
        </p:nvSpPr>
        <p:spPr>
          <a:xfrm>
            <a:off x="1530906" y="3647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Consistent Rise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413813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 adoption is steadily increasing nationwide.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5698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7"/>
          <p:cNvSpPr/>
          <p:nvPr/>
        </p:nvSpPr>
        <p:spPr>
          <a:xfrm>
            <a:off x="5973008" y="3647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Urban Dominance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413813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Major urban states lead due to existing infrastructure.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35698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2" name="Text 10"/>
          <p:cNvSpPr/>
          <p:nvPr/>
        </p:nvSpPr>
        <p:spPr>
          <a:xfrm>
            <a:off x="10415111" y="3647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Rural Potential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415111" y="413813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Rural areas show significant growth potential with policy support.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5670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Work: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93790" y="63324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studies will focus on forecasting, regional policy impact, and advanced time-series modeling for more granular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2025-06-23T17:25:02Z</dcterms:created>
  <dcterms:modified xsi:type="dcterms:W3CDTF">2025-06-23T17:25:02Z</dcterms:modified>
</cp:coreProperties>
</file>